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1" r:id="rId3"/>
    <p:sldId id="257" r:id="rId4"/>
    <p:sldId id="258" r:id="rId5"/>
    <p:sldId id="259" r:id="rId6"/>
    <p:sldId id="260" r:id="rId7"/>
    <p:sldId id="261" r:id="rId8"/>
    <p:sldId id="262" r:id="rId9"/>
    <p:sldId id="263" r:id="rId10"/>
    <p:sldId id="264" r:id="rId11"/>
    <p:sldId id="265" r:id="rId12"/>
    <p:sldId id="266" r:id="rId13"/>
    <p:sldId id="267" r:id="rId14"/>
    <p:sldId id="269" r:id="rId15"/>
    <p:sldId id="268" r:id="rId16"/>
    <p:sldId id="270" r:id="rId17"/>
    <p:sldId id="271" r:id="rId18"/>
    <p:sldId id="272" r:id="rId19"/>
    <p:sldId id="273" r:id="rId20"/>
    <p:sldId id="274" r:id="rId21"/>
    <p:sldId id="275" r:id="rId22"/>
    <p:sldId id="276" r:id="rId23"/>
    <p:sldId id="277" r:id="rId24"/>
    <p:sldId id="279" r:id="rId25"/>
    <p:sldId id="278" r:id="rId26"/>
    <p:sldId id="28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3" autoAdjust="0"/>
    <p:restoredTop sz="94660"/>
  </p:normalViewPr>
  <p:slideViewPr>
    <p:cSldViewPr snapToGrid="0">
      <p:cViewPr varScale="1">
        <p:scale>
          <a:sx n="112" d="100"/>
          <a:sy n="112" d="100"/>
        </p:scale>
        <p:origin x="294" y="10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hdphoto1.wdp>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4C6FA34-BD9D-481C-AA3C-7A27860B61FD}" type="datetimeFigureOut">
              <a:rPr lang="en-US" smtClean="0"/>
              <a:t>11/16/2016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1294725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C6FA34-BD9D-481C-AA3C-7A27860B61FD}" type="datetimeFigureOut">
              <a:rPr lang="en-US" smtClean="0"/>
              <a:t>11/16/2016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3383245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C6FA34-BD9D-481C-AA3C-7A27860B61FD}" type="datetimeFigureOut">
              <a:rPr lang="en-US" smtClean="0"/>
              <a:t>11/16/2016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1363630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alphaModFix amt="40000"/>
            <a:lum/>
            <a:extLst>
              <a:ext uri="{BEBA8EAE-BF5A-486C-A8C5-ECC9F3942E4B}">
                <a14:imgProps xmlns:a14="http://schemas.microsoft.com/office/drawing/2010/main">
                  <a14:imgLayer r:embed="rId3">
                    <a14:imgEffect>
                      <a14:sharpenSoften amoun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C6FA34-BD9D-481C-AA3C-7A27860B61FD}" type="datetimeFigureOut">
              <a:rPr lang="en-US" smtClean="0"/>
              <a:t>11/16/2016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1553886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C6FA34-BD9D-481C-AA3C-7A27860B61FD}" type="datetimeFigureOut">
              <a:rPr lang="en-US" smtClean="0"/>
              <a:t>11/16/2016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4079747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4C6FA34-BD9D-481C-AA3C-7A27860B61FD}" type="datetimeFigureOut">
              <a:rPr lang="en-US" smtClean="0"/>
              <a:t>11/16/2016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2505488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4C6FA34-BD9D-481C-AA3C-7A27860B61FD}" type="datetimeFigureOut">
              <a:rPr lang="en-US" smtClean="0"/>
              <a:t>11/16/2016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718978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4C6FA34-BD9D-481C-AA3C-7A27860B61FD}" type="datetimeFigureOut">
              <a:rPr lang="en-US" smtClean="0"/>
              <a:t>11/16/2016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4088674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C6FA34-BD9D-481C-AA3C-7A27860B61FD}" type="datetimeFigureOut">
              <a:rPr lang="en-US" smtClean="0"/>
              <a:t>11/16/2016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3766934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C6FA34-BD9D-481C-AA3C-7A27860B61FD}" type="datetimeFigureOut">
              <a:rPr lang="en-US" smtClean="0"/>
              <a:t>11/16/2016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2988066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C6FA34-BD9D-481C-AA3C-7A27860B61FD}" type="datetimeFigureOut">
              <a:rPr lang="en-US" smtClean="0"/>
              <a:t>11/16/2016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373E4E-D094-4F7A-80A2-EFA00C9602F9}" type="slidenum">
              <a:rPr lang="en-US" smtClean="0"/>
              <a:t>‹#›</a:t>
            </a:fld>
            <a:endParaRPr lang="en-US"/>
          </a:p>
        </p:txBody>
      </p:sp>
    </p:spTree>
    <p:extLst>
      <p:ext uri="{BB962C8B-B14F-4D97-AF65-F5344CB8AC3E}">
        <p14:creationId xmlns:p14="http://schemas.microsoft.com/office/powerpoint/2010/main" val="1353198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4000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C6FA34-BD9D-481C-AA3C-7A27860B61FD}" type="datetimeFigureOut">
              <a:rPr lang="en-US" smtClean="0"/>
              <a:t>11/16/2016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373E4E-D094-4F7A-80A2-EFA00C9602F9}" type="slidenum">
              <a:rPr lang="en-US" smtClean="0"/>
              <a:t>‹#›</a:t>
            </a:fld>
            <a:endParaRPr lang="en-US"/>
          </a:p>
        </p:txBody>
      </p:sp>
    </p:spTree>
    <p:extLst>
      <p:ext uri="{BB962C8B-B14F-4D97-AF65-F5344CB8AC3E}">
        <p14:creationId xmlns:p14="http://schemas.microsoft.com/office/powerpoint/2010/main" val="42262818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Trajan Pro 3" panose="02020502050503020301"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nion Pro" panose="020405030503060202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nion Pro" panose="020405030503060202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nion Pro" panose="020405030503060202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707341" y="270716"/>
            <a:ext cx="9144000" cy="1011237"/>
          </a:xfrm>
        </p:spPr>
        <p:txBody>
          <a:bodyPr>
            <a:normAutofit fontScale="90000"/>
          </a:bodyPr>
          <a:lstStyle/>
          <a:p>
            <a:pPr algn="r"/>
            <a:r>
              <a:rPr lang="en-US" dirty="0">
                <a:latin typeface="Trajan Pro 3" panose="02020502050503020301" pitchFamily="18" charset="0"/>
              </a:rPr>
              <a:t>Ancient Civilizations</a:t>
            </a:r>
          </a:p>
        </p:txBody>
      </p:sp>
      <p:sp>
        <p:nvSpPr>
          <p:cNvPr id="3" name="Subtitle 2"/>
          <p:cNvSpPr>
            <a:spLocks noGrp="1"/>
          </p:cNvSpPr>
          <p:nvPr>
            <p:ph type="subTitle" idx="1"/>
          </p:nvPr>
        </p:nvSpPr>
        <p:spPr>
          <a:xfrm>
            <a:off x="5593976" y="1163638"/>
            <a:ext cx="6257365" cy="969962"/>
          </a:xfrm>
        </p:spPr>
        <p:txBody>
          <a:bodyPr>
            <a:normAutofit/>
          </a:bodyPr>
          <a:lstStyle/>
          <a:p>
            <a:pPr algn="r"/>
            <a:r>
              <a:rPr lang="en-US" sz="2800" dirty="0">
                <a:latin typeface="Minion Pro" panose="02040503050306020203" pitchFamily="18" charset="0"/>
              </a:rPr>
              <a:t>Whose civilization will grow the largest?</a:t>
            </a:r>
          </a:p>
        </p:txBody>
      </p:sp>
    </p:spTree>
    <p:extLst>
      <p:ext uri="{BB962C8B-B14F-4D97-AF65-F5344CB8AC3E}">
        <p14:creationId xmlns:p14="http://schemas.microsoft.com/office/powerpoint/2010/main" val="15350068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Two – Random Events</a:t>
            </a:r>
          </a:p>
        </p:txBody>
      </p:sp>
      <p:sp>
        <p:nvSpPr>
          <p:cNvPr id="3" name="Content Placeholder 2"/>
          <p:cNvSpPr>
            <a:spLocks noGrp="1"/>
          </p:cNvSpPr>
          <p:nvPr>
            <p:ph idx="1"/>
          </p:nvPr>
        </p:nvSpPr>
        <p:spPr/>
        <p:txBody>
          <a:bodyPr>
            <a:normAutofit/>
          </a:bodyPr>
          <a:lstStyle/>
          <a:p>
            <a:pPr marL="0" indent="0">
              <a:buNone/>
            </a:pPr>
            <a:r>
              <a:rPr lang="en-US" sz="4000" dirty="0"/>
              <a:t>As always, random events happen to the world. These could be natural disasters, new technology discoveries, or even unexplained circumstances.</a:t>
            </a:r>
          </a:p>
          <a:p>
            <a:pPr marL="0" indent="0">
              <a:buNone/>
            </a:pPr>
            <a:endParaRPr lang="en-US" sz="4000" dirty="0"/>
          </a:p>
          <a:p>
            <a:pPr marL="0" indent="0">
              <a:buNone/>
            </a:pPr>
            <a:r>
              <a:rPr lang="en-US" sz="4000" dirty="0"/>
              <a:t>This year, we will draw </a:t>
            </a:r>
            <a:r>
              <a:rPr lang="en-US" sz="4000" b="1" dirty="0"/>
              <a:t>ten</a:t>
            </a:r>
            <a:r>
              <a:rPr lang="en-US" sz="4000" dirty="0"/>
              <a:t> random event cards.</a:t>
            </a:r>
          </a:p>
        </p:txBody>
      </p:sp>
    </p:spTree>
    <p:extLst>
      <p:ext uri="{BB962C8B-B14F-4D97-AF65-F5344CB8AC3E}">
        <p14:creationId xmlns:p14="http://schemas.microsoft.com/office/powerpoint/2010/main" val="37530632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Three</a:t>
            </a:r>
          </a:p>
        </p:txBody>
      </p:sp>
      <p:sp>
        <p:nvSpPr>
          <p:cNvPr id="3" name="Content Placeholder 2"/>
          <p:cNvSpPr>
            <a:spLocks noGrp="1"/>
          </p:cNvSpPr>
          <p:nvPr>
            <p:ph idx="1"/>
          </p:nvPr>
        </p:nvSpPr>
        <p:spPr/>
        <p:txBody>
          <a:bodyPr>
            <a:normAutofit/>
          </a:bodyPr>
          <a:lstStyle/>
          <a:p>
            <a:pPr marL="0" indent="0">
              <a:buNone/>
            </a:pPr>
            <a:r>
              <a:rPr lang="en-US" sz="4000" dirty="0"/>
              <a:t>During the third year of your civilization, your population grew in size thanks to your food choices. The world also experienced some random events, as it does every year. You also encountered a neighboring civilization and decided to </a:t>
            </a:r>
            <a:r>
              <a:rPr lang="en-US" sz="4000" b="1" dirty="0"/>
              <a:t>make war</a:t>
            </a:r>
            <a:r>
              <a:rPr lang="en-US" sz="4000" dirty="0"/>
              <a:t>!</a:t>
            </a:r>
            <a:endParaRPr lang="en-US" sz="4000" b="1" dirty="0"/>
          </a:p>
        </p:txBody>
      </p:sp>
    </p:spTree>
    <p:extLst>
      <p:ext uri="{BB962C8B-B14F-4D97-AF65-F5344CB8AC3E}">
        <p14:creationId xmlns:p14="http://schemas.microsoft.com/office/powerpoint/2010/main" val="302450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Three – Food Bonuses</a:t>
            </a:r>
          </a:p>
        </p:txBody>
      </p:sp>
      <p:sp>
        <p:nvSpPr>
          <p:cNvPr id="3" name="Content Placeholder 2"/>
          <p:cNvSpPr>
            <a:spLocks noGrp="1"/>
          </p:cNvSpPr>
          <p:nvPr>
            <p:ph idx="1"/>
          </p:nvPr>
        </p:nvSpPr>
        <p:spPr>
          <a:xfrm>
            <a:off x="838200" y="1978025"/>
            <a:ext cx="5706035" cy="4351338"/>
          </a:xfrm>
        </p:spPr>
        <p:txBody>
          <a:bodyPr>
            <a:noAutofit/>
          </a:bodyPr>
          <a:lstStyle/>
          <a:p>
            <a:pPr marL="0" indent="0">
              <a:buNone/>
            </a:pPr>
            <a:r>
              <a:rPr lang="en-US" sz="3600" dirty="0"/>
              <a:t>Your population grows based on how much food is available to feed your citizens. Some types of food are more efficient than others. Use the values shown to determine how much your civilization grows from food this year.</a:t>
            </a:r>
          </a:p>
        </p:txBody>
      </p:sp>
      <p:sp>
        <p:nvSpPr>
          <p:cNvPr id="5" name="Content Placeholder 2"/>
          <p:cNvSpPr txBox="1">
            <a:spLocks/>
          </p:cNvSpPr>
          <p:nvPr/>
        </p:nvSpPr>
        <p:spPr>
          <a:xfrm>
            <a:off x="6938682" y="1978025"/>
            <a:ext cx="456751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nion Pro" panose="020405030503060202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nion Pro" panose="020405030503060202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nion Pro" panose="020405030503060202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Beans </a:t>
            </a:r>
            <a:r>
              <a:rPr lang="en-US" b="1" dirty="0"/>
              <a:t>+10 citizens</a:t>
            </a:r>
          </a:p>
          <a:p>
            <a:r>
              <a:rPr lang="en-US" dirty="0"/>
              <a:t>Chickens </a:t>
            </a:r>
            <a:r>
              <a:rPr lang="en-US" b="1" dirty="0"/>
              <a:t>+10 citizens</a:t>
            </a:r>
          </a:p>
          <a:p>
            <a:r>
              <a:rPr lang="en-US" dirty="0"/>
              <a:t>Corn </a:t>
            </a:r>
            <a:r>
              <a:rPr lang="en-US" b="1" dirty="0"/>
              <a:t>+15 citizens</a:t>
            </a:r>
          </a:p>
          <a:p>
            <a:r>
              <a:rPr lang="en-US" dirty="0"/>
              <a:t>Cows </a:t>
            </a:r>
            <a:r>
              <a:rPr lang="en-US" b="1" dirty="0"/>
              <a:t>+20 citizens</a:t>
            </a:r>
          </a:p>
          <a:p>
            <a:r>
              <a:rPr lang="en-US" dirty="0"/>
              <a:t>Fish </a:t>
            </a:r>
            <a:r>
              <a:rPr lang="en-US" b="1" dirty="0"/>
              <a:t>+10 citizens</a:t>
            </a:r>
          </a:p>
          <a:p>
            <a:r>
              <a:rPr lang="en-US" dirty="0"/>
              <a:t>Oranges </a:t>
            </a:r>
            <a:r>
              <a:rPr lang="en-US" b="1" dirty="0"/>
              <a:t>+5 citizens</a:t>
            </a:r>
          </a:p>
          <a:p>
            <a:r>
              <a:rPr lang="en-US" dirty="0"/>
              <a:t>Potatoes </a:t>
            </a:r>
            <a:r>
              <a:rPr lang="en-US" b="1" dirty="0"/>
              <a:t>+15 citizens</a:t>
            </a:r>
          </a:p>
          <a:p>
            <a:r>
              <a:rPr lang="en-US" dirty="0"/>
              <a:t>Wheat </a:t>
            </a:r>
            <a:r>
              <a:rPr lang="en-US" b="1" dirty="0"/>
              <a:t>+20 citizens</a:t>
            </a:r>
          </a:p>
          <a:p>
            <a:endParaRPr lang="en-US" dirty="0"/>
          </a:p>
        </p:txBody>
      </p:sp>
    </p:spTree>
    <p:extLst>
      <p:ext uri="{BB962C8B-B14F-4D97-AF65-F5344CB8AC3E}">
        <p14:creationId xmlns:p14="http://schemas.microsoft.com/office/powerpoint/2010/main" val="392098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Three – War!</a:t>
            </a:r>
          </a:p>
        </p:txBody>
      </p:sp>
      <p:sp>
        <p:nvSpPr>
          <p:cNvPr id="3" name="Content Placeholder 2"/>
          <p:cNvSpPr>
            <a:spLocks noGrp="1"/>
          </p:cNvSpPr>
          <p:nvPr>
            <p:ph idx="1"/>
          </p:nvPr>
        </p:nvSpPr>
        <p:spPr/>
        <p:txBody>
          <a:bodyPr>
            <a:normAutofit/>
          </a:bodyPr>
          <a:lstStyle/>
          <a:p>
            <a:pPr marL="0" indent="0">
              <a:buNone/>
            </a:pPr>
            <a:r>
              <a:rPr lang="en-US" sz="4000" dirty="0"/>
              <a:t>One day while wandering near the border of your civilization, you encounter people you do not recognize. For reasons no one will ever understand, you decide to </a:t>
            </a:r>
            <a:r>
              <a:rPr lang="en-US" sz="4000" b="1" dirty="0"/>
              <a:t>fight</a:t>
            </a:r>
            <a:r>
              <a:rPr lang="en-US" sz="4000" dirty="0"/>
              <a:t>.</a:t>
            </a:r>
          </a:p>
          <a:p>
            <a:pPr marL="0" indent="0">
              <a:buNone/>
            </a:pPr>
            <a:endParaRPr lang="en-US" sz="4000" dirty="0"/>
          </a:p>
          <a:p>
            <a:pPr marL="0" indent="0">
              <a:buNone/>
            </a:pPr>
            <a:r>
              <a:rPr lang="en-US" sz="4000" dirty="0"/>
              <a:t>You send </a:t>
            </a:r>
            <a:r>
              <a:rPr lang="en-US" sz="4000" b="1" dirty="0"/>
              <a:t>half</a:t>
            </a:r>
            <a:r>
              <a:rPr lang="en-US" sz="4000" dirty="0"/>
              <a:t> of your citizens to war. After a long, bloody series of battles, </a:t>
            </a:r>
            <a:r>
              <a:rPr lang="en-US" sz="4000" b="1" dirty="0"/>
              <a:t>they are all dead</a:t>
            </a:r>
            <a:r>
              <a:rPr lang="en-US" sz="4000" dirty="0"/>
              <a:t>, except…</a:t>
            </a:r>
          </a:p>
        </p:txBody>
      </p:sp>
    </p:spTree>
    <p:extLst>
      <p:ext uri="{BB962C8B-B14F-4D97-AF65-F5344CB8AC3E}">
        <p14:creationId xmlns:p14="http://schemas.microsoft.com/office/powerpoint/2010/main" val="1082807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Three – War!</a:t>
            </a:r>
          </a:p>
        </p:txBody>
      </p:sp>
      <p:sp>
        <p:nvSpPr>
          <p:cNvPr id="3" name="Content Placeholder 2"/>
          <p:cNvSpPr>
            <a:spLocks noGrp="1"/>
          </p:cNvSpPr>
          <p:nvPr>
            <p:ph idx="1"/>
          </p:nvPr>
        </p:nvSpPr>
        <p:spPr>
          <a:xfrm>
            <a:off x="7960660" y="79935"/>
            <a:ext cx="4025152" cy="7047005"/>
          </a:xfrm>
        </p:spPr>
        <p:txBody>
          <a:bodyPr>
            <a:noAutofit/>
          </a:bodyPr>
          <a:lstStyle/>
          <a:p>
            <a:pPr>
              <a:lnSpc>
                <a:spcPct val="80000"/>
              </a:lnSpc>
            </a:pPr>
            <a:r>
              <a:rPr lang="en-US" dirty="0"/>
              <a:t>Bronze </a:t>
            </a:r>
            <a:r>
              <a:rPr lang="en-US" b="1" dirty="0"/>
              <a:t>+10 citizens</a:t>
            </a:r>
          </a:p>
          <a:p>
            <a:pPr>
              <a:lnSpc>
                <a:spcPct val="80000"/>
              </a:lnSpc>
            </a:pPr>
            <a:r>
              <a:rPr lang="en-US" dirty="0"/>
              <a:t>Camels </a:t>
            </a:r>
            <a:r>
              <a:rPr lang="en-US" b="1" dirty="0"/>
              <a:t>+5 citizens</a:t>
            </a:r>
          </a:p>
          <a:p>
            <a:pPr>
              <a:lnSpc>
                <a:spcPct val="80000"/>
              </a:lnSpc>
            </a:pPr>
            <a:r>
              <a:rPr lang="en-US" dirty="0"/>
              <a:t>Desert </a:t>
            </a:r>
            <a:r>
              <a:rPr lang="en-US" b="1" dirty="0"/>
              <a:t>+5 citizens</a:t>
            </a:r>
          </a:p>
          <a:p>
            <a:pPr>
              <a:lnSpc>
                <a:spcPct val="80000"/>
              </a:lnSpc>
            </a:pPr>
            <a:r>
              <a:rPr lang="en-US" dirty="0"/>
              <a:t>Horses </a:t>
            </a:r>
            <a:r>
              <a:rPr lang="en-US" b="1" dirty="0"/>
              <a:t>+10 citizens</a:t>
            </a:r>
          </a:p>
          <a:p>
            <a:pPr>
              <a:lnSpc>
                <a:spcPct val="80000"/>
              </a:lnSpc>
            </a:pPr>
            <a:r>
              <a:rPr lang="en-US" dirty="0"/>
              <a:t>Iron </a:t>
            </a:r>
            <a:r>
              <a:rPr lang="en-US" b="1" dirty="0"/>
              <a:t>+15 citizens</a:t>
            </a:r>
          </a:p>
          <a:p>
            <a:pPr>
              <a:lnSpc>
                <a:spcPct val="80000"/>
              </a:lnSpc>
            </a:pPr>
            <a:r>
              <a:rPr lang="en-US" dirty="0"/>
              <a:t>Island </a:t>
            </a:r>
            <a:r>
              <a:rPr lang="en-US" b="1" dirty="0"/>
              <a:t>+15 citizens</a:t>
            </a:r>
          </a:p>
          <a:p>
            <a:pPr>
              <a:lnSpc>
                <a:spcPct val="80000"/>
              </a:lnSpc>
            </a:pPr>
            <a:r>
              <a:rPr lang="en-US" dirty="0"/>
              <a:t>Mountains </a:t>
            </a:r>
            <a:r>
              <a:rPr lang="en-US" b="1" dirty="0"/>
              <a:t>+15 citizens</a:t>
            </a:r>
          </a:p>
          <a:p>
            <a:pPr>
              <a:lnSpc>
                <a:spcPct val="80000"/>
              </a:lnSpc>
            </a:pPr>
            <a:r>
              <a:rPr lang="en-US" dirty="0"/>
              <a:t>Ocean </a:t>
            </a:r>
            <a:r>
              <a:rPr lang="en-US" b="1" dirty="0"/>
              <a:t>+10 citizens</a:t>
            </a:r>
          </a:p>
          <a:p>
            <a:pPr>
              <a:lnSpc>
                <a:spcPct val="80000"/>
              </a:lnSpc>
            </a:pPr>
            <a:r>
              <a:rPr lang="en-US" dirty="0"/>
              <a:t>Pine trees </a:t>
            </a:r>
            <a:r>
              <a:rPr lang="en-US" b="1" dirty="0"/>
              <a:t>+5 citizens</a:t>
            </a:r>
          </a:p>
          <a:p>
            <a:pPr>
              <a:lnSpc>
                <a:spcPct val="80000"/>
              </a:lnSpc>
            </a:pPr>
            <a:r>
              <a:rPr lang="en-US" dirty="0"/>
              <a:t>Rainforest </a:t>
            </a:r>
            <a:r>
              <a:rPr lang="en-US" b="1" dirty="0"/>
              <a:t>+5 citizens</a:t>
            </a:r>
          </a:p>
          <a:p>
            <a:pPr>
              <a:lnSpc>
                <a:spcPct val="80000"/>
              </a:lnSpc>
            </a:pPr>
            <a:r>
              <a:rPr lang="en-US" dirty="0"/>
              <a:t>River </a:t>
            </a:r>
            <a:r>
              <a:rPr lang="en-US" b="1" dirty="0"/>
              <a:t>+5 citizens</a:t>
            </a:r>
          </a:p>
          <a:p>
            <a:pPr>
              <a:lnSpc>
                <a:spcPct val="80000"/>
              </a:lnSpc>
            </a:pPr>
            <a:r>
              <a:rPr lang="en-US" dirty="0"/>
              <a:t>Stone </a:t>
            </a:r>
            <a:r>
              <a:rPr lang="en-US" b="1" dirty="0"/>
              <a:t>+5 citizens</a:t>
            </a:r>
          </a:p>
          <a:p>
            <a:pPr>
              <a:lnSpc>
                <a:spcPct val="80000"/>
              </a:lnSpc>
            </a:pPr>
            <a:endParaRPr lang="en-US" sz="1600" b="1" dirty="0"/>
          </a:p>
          <a:p>
            <a:pPr>
              <a:lnSpc>
                <a:spcPct val="80000"/>
              </a:lnSpc>
            </a:pPr>
            <a:r>
              <a:rPr lang="en-US" dirty="0"/>
              <a:t>Horses </a:t>
            </a:r>
            <a:r>
              <a:rPr lang="en-US" b="1" dirty="0"/>
              <a:t>and</a:t>
            </a:r>
            <a:r>
              <a:rPr lang="en-US" dirty="0"/>
              <a:t> iron, stone or bronze </a:t>
            </a:r>
            <a:r>
              <a:rPr lang="en-US" b="1" dirty="0"/>
              <a:t>+20 citizens</a:t>
            </a:r>
          </a:p>
          <a:p>
            <a:pPr>
              <a:lnSpc>
                <a:spcPct val="80000"/>
              </a:lnSpc>
            </a:pPr>
            <a:endParaRPr lang="en-US" b="1" dirty="0"/>
          </a:p>
          <a:p>
            <a:pPr>
              <a:lnSpc>
                <a:spcPct val="80000"/>
              </a:lnSpc>
            </a:pPr>
            <a:endParaRPr lang="en-US" b="1" dirty="0"/>
          </a:p>
          <a:p>
            <a:pPr marL="0" indent="0">
              <a:lnSpc>
                <a:spcPct val="80000"/>
              </a:lnSpc>
              <a:buNone/>
            </a:pPr>
            <a:endParaRPr lang="en-US" dirty="0"/>
          </a:p>
        </p:txBody>
      </p:sp>
      <p:sp>
        <p:nvSpPr>
          <p:cNvPr id="6" name="Content Placeholder 2"/>
          <p:cNvSpPr txBox="1">
            <a:spLocks/>
          </p:cNvSpPr>
          <p:nvPr/>
        </p:nvSpPr>
        <p:spPr>
          <a:xfrm>
            <a:off x="838199" y="1825625"/>
            <a:ext cx="6844553" cy="46379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nion Pro" panose="020405030503060202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nion Pro" panose="020405030503060202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nion Pro" panose="020405030503060202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000" dirty="0"/>
              <a:t>To calculate your losses, take half of your population, subtract your war bonuses from the right, and then subtract this total from your current population.</a:t>
            </a:r>
          </a:p>
          <a:p>
            <a:pPr marL="0" indent="0">
              <a:buFont typeface="Arial" panose="020B0604020202020204" pitchFamily="34" charset="0"/>
              <a:buNone/>
            </a:pPr>
            <a:endParaRPr lang="en-US" sz="3000" dirty="0"/>
          </a:p>
          <a:p>
            <a:pPr marL="0" indent="0">
              <a:buFont typeface="Arial" panose="020B0604020202020204" pitchFamily="34" charset="0"/>
              <a:buNone/>
            </a:pPr>
            <a:r>
              <a:rPr lang="en-US" sz="3000" dirty="0"/>
              <a:t>For example, if I have </a:t>
            </a:r>
            <a:r>
              <a:rPr lang="en-US" sz="3000" b="1" dirty="0"/>
              <a:t>100 citizens </a:t>
            </a:r>
            <a:r>
              <a:rPr lang="en-US" sz="3000" dirty="0"/>
              <a:t>and I have an </a:t>
            </a:r>
            <a:r>
              <a:rPr lang="en-US" sz="3000" b="1" dirty="0"/>
              <a:t>ocean</a:t>
            </a:r>
            <a:r>
              <a:rPr lang="en-US" sz="3000" dirty="0"/>
              <a:t> civilization with </a:t>
            </a:r>
            <a:r>
              <a:rPr lang="en-US" sz="3000" b="1" dirty="0"/>
              <a:t>horses</a:t>
            </a:r>
            <a:r>
              <a:rPr lang="en-US" sz="3000" dirty="0"/>
              <a:t>, I send </a:t>
            </a:r>
            <a:r>
              <a:rPr lang="en-US" sz="3000" b="1" dirty="0"/>
              <a:t>50</a:t>
            </a:r>
            <a:r>
              <a:rPr lang="en-US" sz="3000" dirty="0"/>
              <a:t> citizens to war and my war bonus is 10+10=</a:t>
            </a:r>
            <a:r>
              <a:rPr lang="en-US" sz="3000" b="1" dirty="0"/>
              <a:t>20</a:t>
            </a:r>
            <a:r>
              <a:rPr lang="en-US" sz="3000" dirty="0"/>
              <a:t>, so I lose 50-20=</a:t>
            </a:r>
            <a:r>
              <a:rPr lang="en-US" sz="3000" b="1" dirty="0"/>
              <a:t>30</a:t>
            </a:r>
            <a:r>
              <a:rPr lang="en-US" sz="3000" dirty="0"/>
              <a:t> citizens and my new population is </a:t>
            </a:r>
            <a:r>
              <a:rPr lang="en-US" sz="3000" b="1" dirty="0"/>
              <a:t>70 citizens</a:t>
            </a:r>
            <a:r>
              <a:rPr lang="en-US" sz="3000" dirty="0"/>
              <a:t>.</a:t>
            </a:r>
          </a:p>
        </p:txBody>
      </p:sp>
    </p:spTree>
    <p:extLst>
      <p:ext uri="{BB962C8B-B14F-4D97-AF65-F5344CB8AC3E}">
        <p14:creationId xmlns:p14="http://schemas.microsoft.com/office/powerpoint/2010/main" val="688782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Three – Random Events</a:t>
            </a:r>
          </a:p>
        </p:txBody>
      </p:sp>
      <p:sp>
        <p:nvSpPr>
          <p:cNvPr id="3" name="Content Placeholder 2"/>
          <p:cNvSpPr>
            <a:spLocks noGrp="1"/>
          </p:cNvSpPr>
          <p:nvPr>
            <p:ph idx="1"/>
          </p:nvPr>
        </p:nvSpPr>
        <p:spPr/>
        <p:txBody>
          <a:bodyPr>
            <a:normAutofit/>
          </a:bodyPr>
          <a:lstStyle/>
          <a:p>
            <a:pPr marL="0" indent="0">
              <a:buNone/>
            </a:pPr>
            <a:r>
              <a:rPr lang="en-US" sz="4000" dirty="0"/>
              <a:t>As always, random events happen to the world. These could be natural disasters, new technology discoveries, or even unexplained circumstances.</a:t>
            </a:r>
          </a:p>
          <a:p>
            <a:pPr marL="0" indent="0">
              <a:buNone/>
            </a:pPr>
            <a:endParaRPr lang="en-US" sz="4000" dirty="0"/>
          </a:p>
          <a:p>
            <a:pPr marL="0" indent="0">
              <a:buNone/>
            </a:pPr>
            <a:r>
              <a:rPr lang="en-US" sz="4000" dirty="0"/>
              <a:t>This year, we will draw </a:t>
            </a:r>
            <a:r>
              <a:rPr lang="en-US" sz="4000" b="1" dirty="0"/>
              <a:t>five</a:t>
            </a:r>
            <a:r>
              <a:rPr lang="en-US" sz="4000" dirty="0"/>
              <a:t> random event cards.</a:t>
            </a:r>
          </a:p>
        </p:txBody>
      </p:sp>
    </p:spTree>
    <p:extLst>
      <p:ext uri="{BB962C8B-B14F-4D97-AF65-F5344CB8AC3E}">
        <p14:creationId xmlns:p14="http://schemas.microsoft.com/office/powerpoint/2010/main" val="2865799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Four</a:t>
            </a:r>
          </a:p>
        </p:txBody>
      </p:sp>
      <p:sp>
        <p:nvSpPr>
          <p:cNvPr id="3" name="Content Placeholder 2"/>
          <p:cNvSpPr>
            <a:spLocks noGrp="1"/>
          </p:cNvSpPr>
          <p:nvPr>
            <p:ph idx="1"/>
          </p:nvPr>
        </p:nvSpPr>
        <p:spPr/>
        <p:txBody>
          <a:bodyPr>
            <a:normAutofit/>
          </a:bodyPr>
          <a:lstStyle/>
          <a:p>
            <a:pPr marL="0" indent="0">
              <a:buNone/>
            </a:pPr>
            <a:r>
              <a:rPr lang="en-US" sz="4000" dirty="0"/>
              <a:t>During the fourth year of your civilization, your population grew in size thanks to your food choices. The world also experienced some random events, as it does every year. You also encountered a neighboring civilization and, realizing the mistake you made last year, again decided to trade peacefully.</a:t>
            </a:r>
          </a:p>
        </p:txBody>
      </p:sp>
    </p:spTree>
    <p:extLst>
      <p:ext uri="{BB962C8B-B14F-4D97-AF65-F5344CB8AC3E}">
        <p14:creationId xmlns:p14="http://schemas.microsoft.com/office/powerpoint/2010/main" val="26812273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Four – Food Bonuses</a:t>
            </a:r>
          </a:p>
        </p:txBody>
      </p:sp>
      <p:sp>
        <p:nvSpPr>
          <p:cNvPr id="3" name="Content Placeholder 2"/>
          <p:cNvSpPr>
            <a:spLocks noGrp="1"/>
          </p:cNvSpPr>
          <p:nvPr>
            <p:ph idx="1"/>
          </p:nvPr>
        </p:nvSpPr>
        <p:spPr>
          <a:xfrm>
            <a:off x="838200" y="1978025"/>
            <a:ext cx="5706035" cy="4351338"/>
          </a:xfrm>
        </p:spPr>
        <p:txBody>
          <a:bodyPr>
            <a:noAutofit/>
          </a:bodyPr>
          <a:lstStyle/>
          <a:p>
            <a:pPr marL="0" indent="0">
              <a:buNone/>
            </a:pPr>
            <a:r>
              <a:rPr lang="en-US" sz="3600" dirty="0"/>
              <a:t>Your population grows based on how much food is available to feed your citizens. Some types of food are more efficient than others. Use the values shown to determine how much your civilization grows from food this year.</a:t>
            </a:r>
          </a:p>
        </p:txBody>
      </p:sp>
      <p:sp>
        <p:nvSpPr>
          <p:cNvPr id="5" name="Content Placeholder 2"/>
          <p:cNvSpPr txBox="1">
            <a:spLocks/>
          </p:cNvSpPr>
          <p:nvPr/>
        </p:nvSpPr>
        <p:spPr>
          <a:xfrm>
            <a:off x="6938682" y="1978025"/>
            <a:ext cx="456751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nion Pro" panose="020405030503060202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nion Pro" panose="020405030503060202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nion Pro" panose="020405030503060202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Beans </a:t>
            </a:r>
            <a:r>
              <a:rPr lang="en-US" b="1" dirty="0"/>
              <a:t>+10 citizens</a:t>
            </a:r>
          </a:p>
          <a:p>
            <a:r>
              <a:rPr lang="en-US" dirty="0"/>
              <a:t>Chickens </a:t>
            </a:r>
            <a:r>
              <a:rPr lang="en-US" b="1" dirty="0"/>
              <a:t>+10 citizens</a:t>
            </a:r>
          </a:p>
          <a:p>
            <a:r>
              <a:rPr lang="en-US" dirty="0"/>
              <a:t>Corn </a:t>
            </a:r>
            <a:r>
              <a:rPr lang="en-US" b="1" dirty="0"/>
              <a:t>+15 citizens</a:t>
            </a:r>
          </a:p>
          <a:p>
            <a:r>
              <a:rPr lang="en-US" dirty="0"/>
              <a:t>Cows </a:t>
            </a:r>
            <a:r>
              <a:rPr lang="en-US" b="1" dirty="0"/>
              <a:t>+20 citizens</a:t>
            </a:r>
          </a:p>
          <a:p>
            <a:r>
              <a:rPr lang="en-US" dirty="0"/>
              <a:t>Fish </a:t>
            </a:r>
            <a:r>
              <a:rPr lang="en-US" b="1" dirty="0"/>
              <a:t>+10 citizens</a:t>
            </a:r>
          </a:p>
          <a:p>
            <a:r>
              <a:rPr lang="en-US" dirty="0"/>
              <a:t>Oranges </a:t>
            </a:r>
            <a:r>
              <a:rPr lang="en-US" b="1" dirty="0"/>
              <a:t>+5 citizens</a:t>
            </a:r>
          </a:p>
          <a:p>
            <a:r>
              <a:rPr lang="en-US" dirty="0"/>
              <a:t>Potatoes </a:t>
            </a:r>
            <a:r>
              <a:rPr lang="en-US" b="1" dirty="0"/>
              <a:t>+15 citizens</a:t>
            </a:r>
          </a:p>
          <a:p>
            <a:r>
              <a:rPr lang="en-US" dirty="0"/>
              <a:t>Wheat </a:t>
            </a:r>
            <a:r>
              <a:rPr lang="en-US" b="1" dirty="0"/>
              <a:t>+20 citizens</a:t>
            </a:r>
          </a:p>
          <a:p>
            <a:endParaRPr lang="en-US" dirty="0"/>
          </a:p>
        </p:txBody>
      </p:sp>
    </p:spTree>
    <p:extLst>
      <p:ext uri="{BB962C8B-B14F-4D97-AF65-F5344CB8AC3E}">
        <p14:creationId xmlns:p14="http://schemas.microsoft.com/office/powerpoint/2010/main" val="22922394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Four – Trade!</a:t>
            </a:r>
          </a:p>
        </p:txBody>
      </p:sp>
      <p:sp>
        <p:nvSpPr>
          <p:cNvPr id="3" name="Content Placeholder 2"/>
          <p:cNvSpPr>
            <a:spLocks noGrp="1"/>
          </p:cNvSpPr>
          <p:nvPr>
            <p:ph idx="1"/>
          </p:nvPr>
        </p:nvSpPr>
        <p:spPr/>
        <p:txBody>
          <a:bodyPr>
            <a:normAutofit/>
          </a:bodyPr>
          <a:lstStyle/>
          <a:p>
            <a:pPr marL="0" indent="0">
              <a:buNone/>
            </a:pPr>
            <a:r>
              <a:rPr lang="en-US" sz="4000" dirty="0"/>
              <a:t>One day while wandering near the border of your civilization, you encounter people you do not recognize. After a formal greeting, you share one of your resources in exchange for one of the resources from this newly-discovered civilization.</a:t>
            </a:r>
          </a:p>
          <a:p>
            <a:pPr marL="0" indent="0">
              <a:buNone/>
            </a:pPr>
            <a:endParaRPr lang="en-US" sz="4000" dirty="0"/>
          </a:p>
          <a:p>
            <a:pPr marL="0" indent="0">
              <a:buNone/>
            </a:pPr>
            <a:r>
              <a:rPr lang="en-US" sz="4000" b="1" dirty="0"/>
              <a:t>Both civilizations must agree on what is traded.</a:t>
            </a:r>
          </a:p>
        </p:txBody>
      </p:sp>
    </p:spTree>
    <p:extLst>
      <p:ext uri="{BB962C8B-B14F-4D97-AF65-F5344CB8AC3E}">
        <p14:creationId xmlns:p14="http://schemas.microsoft.com/office/powerpoint/2010/main" val="1946589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Four – Random Events</a:t>
            </a:r>
          </a:p>
        </p:txBody>
      </p:sp>
      <p:sp>
        <p:nvSpPr>
          <p:cNvPr id="3" name="Content Placeholder 2"/>
          <p:cNvSpPr>
            <a:spLocks noGrp="1"/>
          </p:cNvSpPr>
          <p:nvPr>
            <p:ph idx="1"/>
          </p:nvPr>
        </p:nvSpPr>
        <p:spPr/>
        <p:txBody>
          <a:bodyPr>
            <a:normAutofit/>
          </a:bodyPr>
          <a:lstStyle/>
          <a:p>
            <a:pPr marL="0" indent="0">
              <a:buNone/>
            </a:pPr>
            <a:r>
              <a:rPr lang="en-US" sz="4000" dirty="0"/>
              <a:t>As always, random events happen to the world. These could be natural disasters, new technology discoveries, or even unexplained circumstances.</a:t>
            </a:r>
          </a:p>
          <a:p>
            <a:pPr marL="0" indent="0">
              <a:buNone/>
            </a:pPr>
            <a:endParaRPr lang="en-US" sz="4000" dirty="0"/>
          </a:p>
          <a:p>
            <a:pPr marL="0" indent="0">
              <a:buNone/>
            </a:pPr>
            <a:r>
              <a:rPr lang="en-US" sz="4000" dirty="0"/>
              <a:t>This year, we will draw </a:t>
            </a:r>
            <a:r>
              <a:rPr lang="en-US" sz="4000" b="1" dirty="0"/>
              <a:t>ten</a:t>
            </a:r>
            <a:r>
              <a:rPr lang="en-US" sz="4000" dirty="0"/>
              <a:t> random event cards.</a:t>
            </a:r>
          </a:p>
        </p:txBody>
      </p:sp>
    </p:spTree>
    <p:extLst>
      <p:ext uri="{BB962C8B-B14F-4D97-AF65-F5344CB8AC3E}">
        <p14:creationId xmlns:p14="http://schemas.microsoft.com/office/powerpoint/2010/main" val="109696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Your Own Civilization</a:t>
            </a:r>
          </a:p>
        </p:txBody>
      </p:sp>
      <p:sp>
        <p:nvSpPr>
          <p:cNvPr id="3" name="Content Placeholder 2"/>
          <p:cNvSpPr>
            <a:spLocks noGrp="1"/>
          </p:cNvSpPr>
          <p:nvPr>
            <p:ph idx="1"/>
          </p:nvPr>
        </p:nvSpPr>
        <p:spPr/>
        <p:txBody>
          <a:bodyPr>
            <a:noAutofit/>
          </a:bodyPr>
          <a:lstStyle/>
          <a:p>
            <a:pPr marL="0" indent="0">
              <a:buNone/>
            </a:pPr>
            <a:r>
              <a:rPr lang="en-US" sz="4000" dirty="0"/>
              <a:t>Your map must include the following:</a:t>
            </a:r>
          </a:p>
          <a:p>
            <a:r>
              <a:rPr lang="en-US" sz="4000" dirty="0"/>
              <a:t>Your name</a:t>
            </a:r>
          </a:p>
          <a:p>
            <a:r>
              <a:rPr lang="en-US" sz="4000" dirty="0"/>
              <a:t>The name of your civilization in big letters</a:t>
            </a:r>
          </a:p>
          <a:p>
            <a:r>
              <a:rPr lang="en-US" sz="4000" dirty="0"/>
              <a:t>The physical features you choose in Section 1 </a:t>
            </a:r>
          </a:p>
          <a:p>
            <a:r>
              <a:rPr lang="en-US" sz="4000" dirty="0"/>
              <a:t>Symbols to show what resources your civilization has from Sections 2, 3 and 4.</a:t>
            </a:r>
          </a:p>
          <a:p>
            <a:r>
              <a:rPr lang="en-US" sz="4000" dirty="0"/>
              <a:t>Color – be creative!</a:t>
            </a:r>
          </a:p>
        </p:txBody>
      </p:sp>
    </p:spTree>
    <p:extLst>
      <p:ext uri="{BB962C8B-B14F-4D97-AF65-F5344CB8AC3E}">
        <p14:creationId xmlns:p14="http://schemas.microsoft.com/office/powerpoint/2010/main" val="2542966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Five</a:t>
            </a:r>
          </a:p>
        </p:txBody>
      </p:sp>
      <p:sp>
        <p:nvSpPr>
          <p:cNvPr id="3" name="Content Placeholder 2"/>
          <p:cNvSpPr>
            <a:spLocks noGrp="1"/>
          </p:cNvSpPr>
          <p:nvPr>
            <p:ph idx="1"/>
          </p:nvPr>
        </p:nvSpPr>
        <p:spPr/>
        <p:txBody>
          <a:bodyPr>
            <a:normAutofit/>
          </a:bodyPr>
          <a:lstStyle/>
          <a:p>
            <a:pPr marL="0" indent="0">
              <a:buNone/>
            </a:pPr>
            <a:r>
              <a:rPr lang="en-US" sz="4000" dirty="0"/>
              <a:t>During the fifth and final year of your civilization, your population grew in size thanks to your food choices. The world also experienced some random events, as it does every year. You also encountered a neighboring civilization and, forgetting the mistakes of your past, decided to </a:t>
            </a:r>
            <a:r>
              <a:rPr lang="en-US" sz="4000" b="1" dirty="0"/>
              <a:t>make war</a:t>
            </a:r>
            <a:r>
              <a:rPr lang="en-US" sz="4000" dirty="0"/>
              <a:t>!</a:t>
            </a:r>
            <a:endParaRPr lang="en-US" sz="4000" b="1" dirty="0"/>
          </a:p>
        </p:txBody>
      </p:sp>
    </p:spTree>
    <p:extLst>
      <p:ext uri="{BB962C8B-B14F-4D97-AF65-F5344CB8AC3E}">
        <p14:creationId xmlns:p14="http://schemas.microsoft.com/office/powerpoint/2010/main" val="12854656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Five – Food Bonuses</a:t>
            </a:r>
          </a:p>
        </p:txBody>
      </p:sp>
      <p:sp>
        <p:nvSpPr>
          <p:cNvPr id="3" name="Content Placeholder 2"/>
          <p:cNvSpPr>
            <a:spLocks noGrp="1"/>
          </p:cNvSpPr>
          <p:nvPr>
            <p:ph idx="1"/>
          </p:nvPr>
        </p:nvSpPr>
        <p:spPr>
          <a:xfrm>
            <a:off x="838200" y="1978025"/>
            <a:ext cx="5706035" cy="4351338"/>
          </a:xfrm>
        </p:spPr>
        <p:txBody>
          <a:bodyPr>
            <a:noAutofit/>
          </a:bodyPr>
          <a:lstStyle/>
          <a:p>
            <a:pPr marL="0" indent="0">
              <a:buNone/>
            </a:pPr>
            <a:r>
              <a:rPr lang="en-US" sz="3600" dirty="0"/>
              <a:t>Your population grows based on how much food is available to feed your citizens. Some types of food are more efficient than others. Use the values shown to determine how much your civilization grows from food this year.</a:t>
            </a:r>
          </a:p>
        </p:txBody>
      </p:sp>
      <p:sp>
        <p:nvSpPr>
          <p:cNvPr id="5" name="Content Placeholder 2"/>
          <p:cNvSpPr txBox="1">
            <a:spLocks/>
          </p:cNvSpPr>
          <p:nvPr/>
        </p:nvSpPr>
        <p:spPr>
          <a:xfrm>
            <a:off x="6938682" y="1978025"/>
            <a:ext cx="456751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nion Pro" panose="020405030503060202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nion Pro" panose="020405030503060202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nion Pro" panose="020405030503060202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Beans </a:t>
            </a:r>
            <a:r>
              <a:rPr lang="en-US" b="1" dirty="0"/>
              <a:t>+10 citizens</a:t>
            </a:r>
          </a:p>
          <a:p>
            <a:r>
              <a:rPr lang="en-US" dirty="0"/>
              <a:t>Chickens </a:t>
            </a:r>
            <a:r>
              <a:rPr lang="en-US" b="1" dirty="0"/>
              <a:t>+10 citizens</a:t>
            </a:r>
          </a:p>
          <a:p>
            <a:r>
              <a:rPr lang="en-US" dirty="0"/>
              <a:t>Corn </a:t>
            </a:r>
            <a:r>
              <a:rPr lang="en-US" b="1" dirty="0"/>
              <a:t>+15 citizens</a:t>
            </a:r>
          </a:p>
          <a:p>
            <a:r>
              <a:rPr lang="en-US" dirty="0"/>
              <a:t>Cows </a:t>
            </a:r>
            <a:r>
              <a:rPr lang="en-US" b="1" dirty="0"/>
              <a:t>+20 citizens</a:t>
            </a:r>
          </a:p>
          <a:p>
            <a:r>
              <a:rPr lang="en-US" dirty="0"/>
              <a:t>Fish </a:t>
            </a:r>
            <a:r>
              <a:rPr lang="en-US" b="1" dirty="0"/>
              <a:t>+10 citizens</a:t>
            </a:r>
          </a:p>
          <a:p>
            <a:r>
              <a:rPr lang="en-US" dirty="0"/>
              <a:t>Oranges </a:t>
            </a:r>
            <a:r>
              <a:rPr lang="en-US" b="1" dirty="0"/>
              <a:t>+5 citizens</a:t>
            </a:r>
          </a:p>
          <a:p>
            <a:r>
              <a:rPr lang="en-US" dirty="0"/>
              <a:t>Potatoes </a:t>
            </a:r>
            <a:r>
              <a:rPr lang="en-US" b="1" dirty="0"/>
              <a:t>+15 citizens</a:t>
            </a:r>
          </a:p>
          <a:p>
            <a:r>
              <a:rPr lang="en-US" dirty="0"/>
              <a:t>Wheat </a:t>
            </a:r>
            <a:r>
              <a:rPr lang="en-US" b="1" dirty="0"/>
              <a:t>+20 citizens</a:t>
            </a:r>
          </a:p>
          <a:p>
            <a:endParaRPr lang="en-US" dirty="0"/>
          </a:p>
        </p:txBody>
      </p:sp>
    </p:spTree>
    <p:extLst>
      <p:ext uri="{BB962C8B-B14F-4D97-AF65-F5344CB8AC3E}">
        <p14:creationId xmlns:p14="http://schemas.microsoft.com/office/powerpoint/2010/main" val="22330536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Five – War!</a:t>
            </a:r>
          </a:p>
        </p:txBody>
      </p:sp>
      <p:sp>
        <p:nvSpPr>
          <p:cNvPr id="3" name="Content Placeholder 2"/>
          <p:cNvSpPr>
            <a:spLocks noGrp="1"/>
          </p:cNvSpPr>
          <p:nvPr>
            <p:ph idx="1"/>
          </p:nvPr>
        </p:nvSpPr>
        <p:spPr/>
        <p:txBody>
          <a:bodyPr>
            <a:normAutofit/>
          </a:bodyPr>
          <a:lstStyle/>
          <a:p>
            <a:pPr marL="0" indent="0">
              <a:buNone/>
            </a:pPr>
            <a:r>
              <a:rPr lang="en-US" sz="4000" dirty="0"/>
              <a:t>One day while wandering near the border of your civilization, you encounter people you do not recognize. For reasons no one will ever understand, you decide to </a:t>
            </a:r>
            <a:r>
              <a:rPr lang="en-US" sz="4000" b="1" dirty="0"/>
              <a:t>fight</a:t>
            </a:r>
            <a:r>
              <a:rPr lang="en-US" sz="4000" dirty="0"/>
              <a:t>.</a:t>
            </a:r>
          </a:p>
          <a:p>
            <a:pPr marL="0" indent="0">
              <a:buNone/>
            </a:pPr>
            <a:endParaRPr lang="en-US" sz="4000" dirty="0"/>
          </a:p>
          <a:p>
            <a:pPr marL="0" indent="0">
              <a:buNone/>
            </a:pPr>
            <a:r>
              <a:rPr lang="en-US" sz="4000" dirty="0"/>
              <a:t>You send </a:t>
            </a:r>
            <a:r>
              <a:rPr lang="en-US" sz="4000" b="1" dirty="0"/>
              <a:t>half</a:t>
            </a:r>
            <a:r>
              <a:rPr lang="en-US" sz="4000" dirty="0"/>
              <a:t> of your citizens to war. After a long, bloody series of battles, </a:t>
            </a:r>
            <a:r>
              <a:rPr lang="en-US" sz="4000" b="1" dirty="0"/>
              <a:t>they are all dead</a:t>
            </a:r>
            <a:r>
              <a:rPr lang="en-US" sz="4000" dirty="0"/>
              <a:t>, except…</a:t>
            </a:r>
          </a:p>
        </p:txBody>
      </p:sp>
    </p:spTree>
    <p:extLst>
      <p:ext uri="{BB962C8B-B14F-4D97-AF65-F5344CB8AC3E}">
        <p14:creationId xmlns:p14="http://schemas.microsoft.com/office/powerpoint/2010/main" val="10234192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Five – War!</a:t>
            </a:r>
          </a:p>
        </p:txBody>
      </p:sp>
      <p:sp>
        <p:nvSpPr>
          <p:cNvPr id="3" name="Content Placeholder 2"/>
          <p:cNvSpPr>
            <a:spLocks noGrp="1"/>
          </p:cNvSpPr>
          <p:nvPr>
            <p:ph idx="1"/>
          </p:nvPr>
        </p:nvSpPr>
        <p:spPr>
          <a:xfrm>
            <a:off x="7960660" y="79935"/>
            <a:ext cx="4025152" cy="7047005"/>
          </a:xfrm>
        </p:spPr>
        <p:txBody>
          <a:bodyPr>
            <a:noAutofit/>
          </a:bodyPr>
          <a:lstStyle/>
          <a:p>
            <a:pPr>
              <a:lnSpc>
                <a:spcPct val="80000"/>
              </a:lnSpc>
            </a:pPr>
            <a:r>
              <a:rPr lang="en-US" dirty="0"/>
              <a:t>Bronze </a:t>
            </a:r>
            <a:r>
              <a:rPr lang="en-US" b="1" dirty="0"/>
              <a:t>+10 citizens</a:t>
            </a:r>
          </a:p>
          <a:p>
            <a:pPr>
              <a:lnSpc>
                <a:spcPct val="80000"/>
              </a:lnSpc>
            </a:pPr>
            <a:r>
              <a:rPr lang="en-US" dirty="0"/>
              <a:t>Camels </a:t>
            </a:r>
            <a:r>
              <a:rPr lang="en-US" b="1" dirty="0"/>
              <a:t>+5 citizens</a:t>
            </a:r>
          </a:p>
          <a:p>
            <a:pPr>
              <a:lnSpc>
                <a:spcPct val="80000"/>
              </a:lnSpc>
            </a:pPr>
            <a:r>
              <a:rPr lang="en-US" dirty="0"/>
              <a:t>Desert </a:t>
            </a:r>
            <a:r>
              <a:rPr lang="en-US" b="1" dirty="0"/>
              <a:t>+5 citizens</a:t>
            </a:r>
          </a:p>
          <a:p>
            <a:pPr>
              <a:lnSpc>
                <a:spcPct val="80000"/>
              </a:lnSpc>
            </a:pPr>
            <a:r>
              <a:rPr lang="en-US" dirty="0"/>
              <a:t>Horses </a:t>
            </a:r>
            <a:r>
              <a:rPr lang="en-US" b="1" dirty="0"/>
              <a:t>+10 citizens</a:t>
            </a:r>
          </a:p>
          <a:p>
            <a:pPr>
              <a:lnSpc>
                <a:spcPct val="80000"/>
              </a:lnSpc>
            </a:pPr>
            <a:r>
              <a:rPr lang="en-US" dirty="0"/>
              <a:t>Iron </a:t>
            </a:r>
            <a:r>
              <a:rPr lang="en-US" b="1" dirty="0"/>
              <a:t>+15 citizens</a:t>
            </a:r>
          </a:p>
          <a:p>
            <a:pPr>
              <a:lnSpc>
                <a:spcPct val="80000"/>
              </a:lnSpc>
            </a:pPr>
            <a:r>
              <a:rPr lang="en-US" dirty="0"/>
              <a:t>Island </a:t>
            </a:r>
            <a:r>
              <a:rPr lang="en-US" b="1" dirty="0"/>
              <a:t>+15 citizens</a:t>
            </a:r>
          </a:p>
          <a:p>
            <a:pPr>
              <a:lnSpc>
                <a:spcPct val="80000"/>
              </a:lnSpc>
            </a:pPr>
            <a:r>
              <a:rPr lang="en-US" dirty="0"/>
              <a:t>Mountains </a:t>
            </a:r>
            <a:r>
              <a:rPr lang="en-US" b="1" dirty="0"/>
              <a:t>+15 citizens</a:t>
            </a:r>
          </a:p>
          <a:p>
            <a:pPr>
              <a:lnSpc>
                <a:spcPct val="80000"/>
              </a:lnSpc>
            </a:pPr>
            <a:r>
              <a:rPr lang="en-US" dirty="0"/>
              <a:t>Ocean </a:t>
            </a:r>
            <a:r>
              <a:rPr lang="en-US" b="1" dirty="0"/>
              <a:t>+10 citizens</a:t>
            </a:r>
          </a:p>
          <a:p>
            <a:pPr>
              <a:lnSpc>
                <a:spcPct val="80000"/>
              </a:lnSpc>
            </a:pPr>
            <a:r>
              <a:rPr lang="en-US" dirty="0"/>
              <a:t>Pine trees </a:t>
            </a:r>
            <a:r>
              <a:rPr lang="en-US" b="1" dirty="0"/>
              <a:t>+5 citizens</a:t>
            </a:r>
          </a:p>
          <a:p>
            <a:pPr>
              <a:lnSpc>
                <a:spcPct val="80000"/>
              </a:lnSpc>
            </a:pPr>
            <a:r>
              <a:rPr lang="en-US" dirty="0"/>
              <a:t>Rainforest </a:t>
            </a:r>
            <a:r>
              <a:rPr lang="en-US" b="1" dirty="0"/>
              <a:t>+5 citizens</a:t>
            </a:r>
          </a:p>
          <a:p>
            <a:pPr>
              <a:lnSpc>
                <a:spcPct val="80000"/>
              </a:lnSpc>
            </a:pPr>
            <a:r>
              <a:rPr lang="en-US" dirty="0"/>
              <a:t>River </a:t>
            </a:r>
            <a:r>
              <a:rPr lang="en-US" b="1" dirty="0"/>
              <a:t>+5 citizens</a:t>
            </a:r>
          </a:p>
          <a:p>
            <a:pPr>
              <a:lnSpc>
                <a:spcPct val="80000"/>
              </a:lnSpc>
            </a:pPr>
            <a:r>
              <a:rPr lang="en-US" dirty="0"/>
              <a:t>Stone </a:t>
            </a:r>
            <a:r>
              <a:rPr lang="en-US" b="1" dirty="0"/>
              <a:t>+5 citizens</a:t>
            </a:r>
          </a:p>
          <a:p>
            <a:pPr>
              <a:lnSpc>
                <a:spcPct val="80000"/>
              </a:lnSpc>
            </a:pPr>
            <a:endParaRPr lang="en-US" sz="1600" b="1" dirty="0"/>
          </a:p>
          <a:p>
            <a:pPr>
              <a:lnSpc>
                <a:spcPct val="80000"/>
              </a:lnSpc>
            </a:pPr>
            <a:r>
              <a:rPr lang="en-US" dirty="0"/>
              <a:t>Horses </a:t>
            </a:r>
            <a:r>
              <a:rPr lang="en-US" b="1" dirty="0"/>
              <a:t>and</a:t>
            </a:r>
            <a:r>
              <a:rPr lang="en-US" dirty="0"/>
              <a:t> iron, stone or bronze </a:t>
            </a:r>
            <a:r>
              <a:rPr lang="en-US" b="1" dirty="0"/>
              <a:t>+20 citizens</a:t>
            </a:r>
          </a:p>
          <a:p>
            <a:pPr>
              <a:lnSpc>
                <a:spcPct val="80000"/>
              </a:lnSpc>
            </a:pPr>
            <a:endParaRPr lang="en-US" b="1" dirty="0"/>
          </a:p>
          <a:p>
            <a:pPr>
              <a:lnSpc>
                <a:spcPct val="80000"/>
              </a:lnSpc>
            </a:pPr>
            <a:endParaRPr lang="en-US" b="1" dirty="0"/>
          </a:p>
          <a:p>
            <a:pPr marL="0" indent="0">
              <a:lnSpc>
                <a:spcPct val="80000"/>
              </a:lnSpc>
              <a:buNone/>
            </a:pPr>
            <a:endParaRPr lang="en-US" dirty="0"/>
          </a:p>
        </p:txBody>
      </p:sp>
      <p:sp>
        <p:nvSpPr>
          <p:cNvPr id="6" name="Content Placeholder 2"/>
          <p:cNvSpPr txBox="1">
            <a:spLocks/>
          </p:cNvSpPr>
          <p:nvPr/>
        </p:nvSpPr>
        <p:spPr>
          <a:xfrm>
            <a:off x="838199" y="1825625"/>
            <a:ext cx="6844553" cy="46379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nion Pro" panose="020405030503060202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nion Pro" panose="020405030503060202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nion Pro" panose="020405030503060202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000" dirty="0"/>
              <a:t>To calculate your losses, take half of your population, subtract your war bonuses from the right, and then subtract this total from your current population.</a:t>
            </a:r>
          </a:p>
          <a:p>
            <a:pPr marL="0" indent="0">
              <a:buFont typeface="Arial" panose="020B0604020202020204" pitchFamily="34" charset="0"/>
              <a:buNone/>
            </a:pPr>
            <a:endParaRPr lang="en-US" sz="3000" dirty="0"/>
          </a:p>
          <a:p>
            <a:pPr marL="0" indent="0">
              <a:buFont typeface="Arial" panose="020B0604020202020204" pitchFamily="34" charset="0"/>
              <a:buNone/>
            </a:pPr>
            <a:r>
              <a:rPr lang="en-US" sz="3000" dirty="0"/>
              <a:t>For example, if I have </a:t>
            </a:r>
            <a:r>
              <a:rPr lang="en-US" sz="3000" b="1" dirty="0"/>
              <a:t>100 citizens </a:t>
            </a:r>
            <a:r>
              <a:rPr lang="en-US" sz="3000" dirty="0"/>
              <a:t>and I have an </a:t>
            </a:r>
            <a:r>
              <a:rPr lang="en-US" sz="3000" b="1" dirty="0"/>
              <a:t>ocean</a:t>
            </a:r>
            <a:r>
              <a:rPr lang="en-US" sz="3000" dirty="0"/>
              <a:t> civilization with </a:t>
            </a:r>
            <a:r>
              <a:rPr lang="en-US" sz="3000" b="1" dirty="0"/>
              <a:t>horses</a:t>
            </a:r>
            <a:r>
              <a:rPr lang="en-US" sz="3000" dirty="0"/>
              <a:t>, I send </a:t>
            </a:r>
            <a:r>
              <a:rPr lang="en-US" sz="3000" b="1" dirty="0"/>
              <a:t>50</a:t>
            </a:r>
            <a:r>
              <a:rPr lang="en-US" sz="3000" dirty="0"/>
              <a:t> citizens to war and my war bonus is 10+10=</a:t>
            </a:r>
            <a:r>
              <a:rPr lang="en-US" sz="3000" b="1" dirty="0"/>
              <a:t>20</a:t>
            </a:r>
            <a:r>
              <a:rPr lang="en-US" sz="3000" dirty="0"/>
              <a:t>, so I lose 50-20=</a:t>
            </a:r>
            <a:r>
              <a:rPr lang="en-US" sz="3000" b="1" dirty="0"/>
              <a:t>30</a:t>
            </a:r>
            <a:r>
              <a:rPr lang="en-US" sz="3000" dirty="0"/>
              <a:t> citizens and my new population is </a:t>
            </a:r>
            <a:r>
              <a:rPr lang="en-US" sz="3000" b="1" dirty="0"/>
              <a:t>70 citizens</a:t>
            </a:r>
            <a:r>
              <a:rPr lang="en-US" sz="3000" dirty="0"/>
              <a:t>.</a:t>
            </a:r>
          </a:p>
        </p:txBody>
      </p:sp>
    </p:spTree>
    <p:extLst>
      <p:ext uri="{BB962C8B-B14F-4D97-AF65-F5344CB8AC3E}">
        <p14:creationId xmlns:p14="http://schemas.microsoft.com/office/powerpoint/2010/main" val="32153978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Five – The Plague</a:t>
            </a:r>
          </a:p>
        </p:txBody>
      </p:sp>
      <p:sp>
        <p:nvSpPr>
          <p:cNvPr id="3" name="Content Placeholder 2"/>
          <p:cNvSpPr>
            <a:spLocks noGrp="1"/>
          </p:cNvSpPr>
          <p:nvPr>
            <p:ph idx="1"/>
          </p:nvPr>
        </p:nvSpPr>
        <p:spPr/>
        <p:txBody>
          <a:bodyPr>
            <a:normAutofit lnSpcReduction="10000"/>
          </a:bodyPr>
          <a:lstStyle/>
          <a:p>
            <a:pPr marL="0" indent="0">
              <a:buNone/>
            </a:pPr>
            <a:r>
              <a:rPr lang="en-US" sz="4000" dirty="0"/>
              <a:t>After the war, civilizations that had not built up an immunity to animal diseases faced even tougher losses, after disease spread from your enemy to your </a:t>
            </a:r>
            <a:r>
              <a:rPr lang="en-US" sz="4000"/>
              <a:t>own population.</a:t>
            </a:r>
            <a:endParaRPr lang="en-US" sz="4000" dirty="0"/>
          </a:p>
          <a:p>
            <a:pPr marL="0" indent="0">
              <a:buNone/>
            </a:pPr>
            <a:endParaRPr lang="en-US" sz="4000" dirty="0"/>
          </a:p>
          <a:p>
            <a:pPr marL="0" indent="0">
              <a:buNone/>
            </a:pPr>
            <a:r>
              <a:rPr lang="en-US" sz="4000" dirty="0"/>
              <a:t>If you did not suffer the plague in Year One, </a:t>
            </a:r>
            <a:r>
              <a:rPr lang="en-US" sz="4000" b="1" dirty="0"/>
              <a:t>you have now lost 100 citizens, unless you are on an island or in the mountains.</a:t>
            </a:r>
            <a:endParaRPr lang="en-US" sz="4000" dirty="0"/>
          </a:p>
        </p:txBody>
      </p:sp>
    </p:spTree>
    <p:extLst>
      <p:ext uri="{BB962C8B-B14F-4D97-AF65-F5344CB8AC3E}">
        <p14:creationId xmlns:p14="http://schemas.microsoft.com/office/powerpoint/2010/main" val="11222407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Five – Random Events</a:t>
            </a:r>
          </a:p>
        </p:txBody>
      </p:sp>
      <p:sp>
        <p:nvSpPr>
          <p:cNvPr id="3" name="Content Placeholder 2"/>
          <p:cNvSpPr>
            <a:spLocks noGrp="1"/>
          </p:cNvSpPr>
          <p:nvPr>
            <p:ph idx="1"/>
          </p:nvPr>
        </p:nvSpPr>
        <p:spPr/>
        <p:txBody>
          <a:bodyPr>
            <a:normAutofit/>
          </a:bodyPr>
          <a:lstStyle/>
          <a:p>
            <a:pPr marL="0" indent="0">
              <a:buNone/>
            </a:pPr>
            <a:r>
              <a:rPr lang="en-US" sz="4000" dirty="0"/>
              <a:t>As always, random events happen to the world. These could be natural disasters, new technology discoveries, or even unexplained circumstances.</a:t>
            </a:r>
          </a:p>
          <a:p>
            <a:pPr marL="0" indent="0">
              <a:buNone/>
            </a:pPr>
            <a:endParaRPr lang="en-US" sz="4000" dirty="0"/>
          </a:p>
          <a:p>
            <a:pPr marL="0" indent="0">
              <a:buNone/>
            </a:pPr>
            <a:r>
              <a:rPr lang="en-US" sz="4000" dirty="0"/>
              <a:t>This year, we will draw </a:t>
            </a:r>
            <a:r>
              <a:rPr lang="en-US" sz="4000" b="1" dirty="0"/>
              <a:t>five</a:t>
            </a:r>
            <a:r>
              <a:rPr lang="en-US" sz="4000" dirty="0"/>
              <a:t> random event cards.</a:t>
            </a:r>
          </a:p>
        </p:txBody>
      </p:sp>
    </p:spTree>
    <p:extLst>
      <p:ext uri="{BB962C8B-B14F-4D97-AF65-F5344CB8AC3E}">
        <p14:creationId xmlns:p14="http://schemas.microsoft.com/office/powerpoint/2010/main" val="4340719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Five – The End</a:t>
            </a:r>
          </a:p>
        </p:txBody>
      </p:sp>
      <p:sp>
        <p:nvSpPr>
          <p:cNvPr id="3" name="Content Placeholder 2"/>
          <p:cNvSpPr>
            <a:spLocks noGrp="1"/>
          </p:cNvSpPr>
          <p:nvPr>
            <p:ph idx="1"/>
          </p:nvPr>
        </p:nvSpPr>
        <p:spPr/>
        <p:txBody>
          <a:bodyPr>
            <a:normAutofit/>
          </a:bodyPr>
          <a:lstStyle/>
          <a:p>
            <a:pPr marL="0" indent="0">
              <a:buNone/>
            </a:pPr>
            <a:r>
              <a:rPr lang="en-US" sz="4000" dirty="0"/>
              <a:t>After five years, it is time to tally up your final population. While this is not the end for your civilization (unless everyone has already died </a:t>
            </a:r>
            <a:r>
              <a:rPr lang="en-US" sz="4000" dirty="0">
                <a:sym typeface="Wingdings" panose="05000000000000000000" pitchFamily="2" charset="2"/>
              </a:rPr>
              <a:t>), this is the end of the game.</a:t>
            </a:r>
          </a:p>
          <a:p>
            <a:pPr marL="0" indent="0">
              <a:buNone/>
            </a:pPr>
            <a:endParaRPr lang="en-US" sz="4000" dirty="0">
              <a:sym typeface="Wingdings" panose="05000000000000000000" pitchFamily="2" charset="2"/>
            </a:endParaRPr>
          </a:p>
          <a:p>
            <a:pPr marL="0" indent="0">
              <a:buNone/>
            </a:pPr>
            <a:r>
              <a:rPr lang="en-US" sz="4000" dirty="0">
                <a:sym typeface="Wingdings" panose="05000000000000000000" pitchFamily="2" charset="2"/>
              </a:rPr>
              <a:t>What have we learned about civilizations? What would we do differently next time?</a:t>
            </a:r>
            <a:endParaRPr lang="en-US" sz="4000" dirty="0"/>
          </a:p>
        </p:txBody>
      </p:sp>
    </p:spTree>
    <p:extLst>
      <p:ext uri="{BB962C8B-B14F-4D97-AF65-F5344CB8AC3E}">
        <p14:creationId xmlns:p14="http://schemas.microsoft.com/office/powerpoint/2010/main" val="3882992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0000"/>
            <a:lum/>
            <a:extLst>
              <a:ext uri="{BEBA8EAE-BF5A-486C-A8C5-ECC9F3942E4B}">
                <a14:imgProps xmlns:a14="http://schemas.microsoft.com/office/drawing/2010/main">
                  <a14:imgLayer r:embed="rId3">
                    <a14:imgEffect>
                      <a14:sharpenSoften amoun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One</a:t>
            </a:r>
          </a:p>
        </p:txBody>
      </p:sp>
      <p:sp>
        <p:nvSpPr>
          <p:cNvPr id="3" name="Content Placeholder 2"/>
          <p:cNvSpPr>
            <a:spLocks noGrp="1"/>
          </p:cNvSpPr>
          <p:nvPr>
            <p:ph idx="1"/>
          </p:nvPr>
        </p:nvSpPr>
        <p:spPr/>
        <p:txBody>
          <a:bodyPr>
            <a:normAutofit/>
          </a:bodyPr>
          <a:lstStyle/>
          <a:p>
            <a:pPr marL="0" indent="0">
              <a:buNone/>
            </a:pPr>
            <a:r>
              <a:rPr lang="en-US" sz="4000" dirty="0"/>
              <a:t>During the first year of your civilization, your population grew in size thanks to your food choices. The world also experienced some random events, as it does every year. Fortunately, you did not encounter any other civilizations… yet.</a:t>
            </a:r>
          </a:p>
        </p:txBody>
      </p:sp>
    </p:spTree>
    <p:extLst>
      <p:ext uri="{BB962C8B-B14F-4D97-AF65-F5344CB8AC3E}">
        <p14:creationId xmlns:p14="http://schemas.microsoft.com/office/powerpoint/2010/main" val="759717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0000"/>
            <a:lum/>
            <a:extLst>
              <a:ext uri="{BEBA8EAE-BF5A-486C-A8C5-ECC9F3942E4B}">
                <a14:imgProps xmlns:a14="http://schemas.microsoft.com/office/drawing/2010/main">
                  <a14:imgLayer r:embed="rId3">
                    <a14:imgEffect>
                      <a14:sharpenSoften amount="-10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One – Food Bonuses</a:t>
            </a:r>
          </a:p>
        </p:txBody>
      </p:sp>
      <p:sp>
        <p:nvSpPr>
          <p:cNvPr id="3" name="Content Placeholder 2"/>
          <p:cNvSpPr>
            <a:spLocks noGrp="1"/>
          </p:cNvSpPr>
          <p:nvPr>
            <p:ph idx="1"/>
          </p:nvPr>
        </p:nvSpPr>
        <p:spPr>
          <a:xfrm>
            <a:off x="838200" y="1978025"/>
            <a:ext cx="5706035" cy="4351338"/>
          </a:xfrm>
        </p:spPr>
        <p:txBody>
          <a:bodyPr>
            <a:noAutofit/>
          </a:bodyPr>
          <a:lstStyle/>
          <a:p>
            <a:pPr marL="0" indent="0">
              <a:buNone/>
            </a:pPr>
            <a:r>
              <a:rPr lang="en-US" sz="3600" dirty="0"/>
              <a:t>Your population grows based on how much food is available to feed your citizens. Some types of food are more efficient than others. Use the values shown to determine how much your civilization grows from food this year.</a:t>
            </a:r>
          </a:p>
        </p:txBody>
      </p:sp>
      <p:sp>
        <p:nvSpPr>
          <p:cNvPr id="5" name="Content Placeholder 2"/>
          <p:cNvSpPr txBox="1">
            <a:spLocks/>
          </p:cNvSpPr>
          <p:nvPr/>
        </p:nvSpPr>
        <p:spPr>
          <a:xfrm>
            <a:off x="6938682" y="1978025"/>
            <a:ext cx="456751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nion Pro" panose="020405030503060202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nion Pro" panose="020405030503060202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nion Pro" panose="020405030503060202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Beans </a:t>
            </a:r>
            <a:r>
              <a:rPr lang="en-US" b="1" dirty="0"/>
              <a:t>+10 citizens</a:t>
            </a:r>
          </a:p>
          <a:p>
            <a:r>
              <a:rPr lang="en-US" dirty="0"/>
              <a:t>Chickens </a:t>
            </a:r>
            <a:r>
              <a:rPr lang="en-US" b="1" dirty="0"/>
              <a:t>+10 citizens</a:t>
            </a:r>
          </a:p>
          <a:p>
            <a:r>
              <a:rPr lang="en-US" dirty="0"/>
              <a:t>Corn </a:t>
            </a:r>
            <a:r>
              <a:rPr lang="en-US" b="1" dirty="0"/>
              <a:t>+15 citizens</a:t>
            </a:r>
          </a:p>
          <a:p>
            <a:r>
              <a:rPr lang="en-US" dirty="0"/>
              <a:t>Cows </a:t>
            </a:r>
            <a:r>
              <a:rPr lang="en-US" b="1" dirty="0"/>
              <a:t>+20 citizens</a:t>
            </a:r>
          </a:p>
          <a:p>
            <a:r>
              <a:rPr lang="en-US" dirty="0"/>
              <a:t>Fish </a:t>
            </a:r>
            <a:r>
              <a:rPr lang="en-US" b="1" dirty="0"/>
              <a:t>+10 citizens</a:t>
            </a:r>
          </a:p>
          <a:p>
            <a:r>
              <a:rPr lang="en-US" dirty="0"/>
              <a:t>Oranges </a:t>
            </a:r>
            <a:r>
              <a:rPr lang="en-US" b="1" dirty="0"/>
              <a:t>+5 citizens</a:t>
            </a:r>
          </a:p>
          <a:p>
            <a:r>
              <a:rPr lang="en-US" dirty="0"/>
              <a:t>Potatoes </a:t>
            </a:r>
            <a:r>
              <a:rPr lang="en-US" b="1" dirty="0"/>
              <a:t>+15 citizens</a:t>
            </a:r>
          </a:p>
          <a:p>
            <a:r>
              <a:rPr lang="en-US" dirty="0"/>
              <a:t>Wheat </a:t>
            </a:r>
            <a:r>
              <a:rPr lang="en-US" b="1" dirty="0"/>
              <a:t>+20 citizens</a:t>
            </a:r>
          </a:p>
          <a:p>
            <a:endParaRPr lang="en-US" dirty="0"/>
          </a:p>
        </p:txBody>
      </p:sp>
    </p:spTree>
    <p:extLst>
      <p:ext uri="{BB962C8B-B14F-4D97-AF65-F5344CB8AC3E}">
        <p14:creationId xmlns:p14="http://schemas.microsoft.com/office/powerpoint/2010/main" val="3290769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One – The Plague</a:t>
            </a:r>
          </a:p>
        </p:txBody>
      </p:sp>
      <p:sp>
        <p:nvSpPr>
          <p:cNvPr id="3" name="Content Placeholder 2"/>
          <p:cNvSpPr>
            <a:spLocks noGrp="1"/>
          </p:cNvSpPr>
          <p:nvPr>
            <p:ph idx="1"/>
          </p:nvPr>
        </p:nvSpPr>
        <p:spPr/>
        <p:txBody>
          <a:bodyPr>
            <a:normAutofit/>
          </a:bodyPr>
          <a:lstStyle/>
          <a:p>
            <a:pPr marL="0" indent="0">
              <a:buNone/>
            </a:pPr>
            <a:r>
              <a:rPr lang="en-US" sz="4000" dirty="0"/>
              <a:t>In the very first year of your civilization, a terrible disease struck many your animals. This disease spread to your human population as well, creating a devastating plague.</a:t>
            </a:r>
          </a:p>
          <a:p>
            <a:pPr marL="0" indent="0">
              <a:buNone/>
            </a:pPr>
            <a:endParaRPr lang="en-US" sz="4000" dirty="0"/>
          </a:p>
          <a:p>
            <a:pPr marL="0" indent="0">
              <a:buNone/>
            </a:pPr>
            <a:r>
              <a:rPr lang="en-US" sz="4000" dirty="0"/>
              <a:t>If you have cats, chickens, cows, dogs or horses, </a:t>
            </a:r>
            <a:r>
              <a:rPr lang="en-US" sz="4000" b="1" dirty="0"/>
              <a:t>you have lost 50 citizens.</a:t>
            </a:r>
            <a:endParaRPr lang="en-US" sz="4000" dirty="0"/>
          </a:p>
        </p:txBody>
      </p:sp>
    </p:spTree>
    <p:extLst>
      <p:ext uri="{BB962C8B-B14F-4D97-AF65-F5344CB8AC3E}">
        <p14:creationId xmlns:p14="http://schemas.microsoft.com/office/powerpoint/2010/main" val="280338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One – Random Events</a:t>
            </a:r>
          </a:p>
        </p:txBody>
      </p:sp>
      <p:sp>
        <p:nvSpPr>
          <p:cNvPr id="3" name="Content Placeholder 2"/>
          <p:cNvSpPr>
            <a:spLocks noGrp="1"/>
          </p:cNvSpPr>
          <p:nvPr>
            <p:ph idx="1"/>
          </p:nvPr>
        </p:nvSpPr>
        <p:spPr/>
        <p:txBody>
          <a:bodyPr>
            <a:normAutofit/>
          </a:bodyPr>
          <a:lstStyle/>
          <a:p>
            <a:pPr marL="0" indent="0">
              <a:buNone/>
            </a:pPr>
            <a:r>
              <a:rPr lang="en-US" sz="4000" dirty="0"/>
              <a:t>As always, random events happen to the world. These could be natural disasters, new technology discoveries, or even unexplained circumstances.</a:t>
            </a:r>
          </a:p>
          <a:p>
            <a:pPr marL="0" indent="0">
              <a:buNone/>
            </a:pPr>
            <a:endParaRPr lang="en-US" sz="4000" dirty="0"/>
          </a:p>
          <a:p>
            <a:pPr marL="0" indent="0">
              <a:buNone/>
            </a:pPr>
            <a:r>
              <a:rPr lang="en-US" sz="4000" dirty="0"/>
              <a:t>This year, we will draw </a:t>
            </a:r>
            <a:r>
              <a:rPr lang="en-US" sz="4000" b="1" dirty="0"/>
              <a:t>five</a:t>
            </a:r>
            <a:r>
              <a:rPr lang="en-US" sz="4000" dirty="0"/>
              <a:t> random event cards.</a:t>
            </a:r>
          </a:p>
        </p:txBody>
      </p:sp>
    </p:spTree>
    <p:extLst>
      <p:ext uri="{BB962C8B-B14F-4D97-AF65-F5344CB8AC3E}">
        <p14:creationId xmlns:p14="http://schemas.microsoft.com/office/powerpoint/2010/main" val="1597049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Two</a:t>
            </a:r>
          </a:p>
        </p:txBody>
      </p:sp>
      <p:sp>
        <p:nvSpPr>
          <p:cNvPr id="3" name="Content Placeholder 2"/>
          <p:cNvSpPr>
            <a:spLocks noGrp="1"/>
          </p:cNvSpPr>
          <p:nvPr>
            <p:ph idx="1"/>
          </p:nvPr>
        </p:nvSpPr>
        <p:spPr/>
        <p:txBody>
          <a:bodyPr>
            <a:normAutofit/>
          </a:bodyPr>
          <a:lstStyle/>
          <a:p>
            <a:pPr marL="0" indent="0">
              <a:buNone/>
            </a:pPr>
            <a:r>
              <a:rPr lang="en-US" sz="4000" dirty="0"/>
              <a:t>During the second year of your civilization, your population grew in size thanks to your food choices. The world also experienced some random events, as it does every year. You also encountered a neighboring civilization and decided to trade peacefully.</a:t>
            </a:r>
          </a:p>
        </p:txBody>
      </p:sp>
    </p:spTree>
    <p:extLst>
      <p:ext uri="{BB962C8B-B14F-4D97-AF65-F5344CB8AC3E}">
        <p14:creationId xmlns:p14="http://schemas.microsoft.com/office/powerpoint/2010/main" val="724668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Two – Food Bonuses</a:t>
            </a:r>
          </a:p>
        </p:txBody>
      </p:sp>
      <p:sp>
        <p:nvSpPr>
          <p:cNvPr id="3" name="Content Placeholder 2"/>
          <p:cNvSpPr>
            <a:spLocks noGrp="1"/>
          </p:cNvSpPr>
          <p:nvPr>
            <p:ph idx="1"/>
          </p:nvPr>
        </p:nvSpPr>
        <p:spPr>
          <a:xfrm>
            <a:off x="838200" y="1978025"/>
            <a:ext cx="5706035" cy="4351338"/>
          </a:xfrm>
        </p:spPr>
        <p:txBody>
          <a:bodyPr>
            <a:noAutofit/>
          </a:bodyPr>
          <a:lstStyle/>
          <a:p>
            <a:pPr marL="0" indent="0">
              <a:buNone/>
            </a:pPr>
            <a:r>
              <a:rPr lang="en-US" sz="3600" dirty="0"/>
              <a:t>Your population grows based on how much food is available to feed your citizens. Some types of food are more efficient than others. Use the values shown to determine how much your civilization grows from food this year.</a:t>
            </a:r>
          </a:p>
        </p:txBody>
      </p:sp>
      <p:sp>
        <p:nvSpPr>
          <p:cNvPr id="5" name="Content Placeholder 2"/>
          <p:cNvSpPr txBox="1">
            <a:spLocks/>
          </p:cNvSpPr>
          <p:nvPr/>
        </p:nvSpPr>
        <p:spPr>
          <a:xfrm>
            <a:off x="6938682" y="1978025"/>
            <a:ext cx="456751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nion Pro" panose="020405030503060202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nion Pro" panose="020405030503060202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nion Pro" panose="020405030503060202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nion Pro" panose="020405030503060202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Beans </a:t>
            </a:r>
            <a:r>
              <a:rPr lang="en-US" b="1" dirty="0"/>
              <a:t>+10 citizens</a:t>
            </a:r>
          </a:p>
          <a:p>
            <a:r>
              <a:rPr lang="en-US" dirty="0"/>
              <a:t>Chickens </a:t>
            </a:r>
            <a:r>
              <a:rPr lang="en-US" b="1" dirty="0"/>
              <a:t>+10 citizens</a:t>
            </a:r>
          </a:p>
          <a:p>
            <a:r>
              <a:rPr lang="en-US" dirty="0"/>
              <a:t>Corn </a:t>
            </a:r>
            <a:r>
              <a:rPr lang="en-US" b="1" dirty="0"/>
              <a:t>+15 citizens</a:t>
            </a:r>
          </a:p>
          <a:p>
            <a:r>
              <a:rPr lang="en-US" dirty="0"/>
              <a:t>Cows </a:t>
            </a:r>
            <a:r>
              <a:rPr lang="en-US" b="1" dirty="0"/>
              <a:t>+20 citizens</a:t>
            </a:r>
          </a:p>
          <a:p>
            <a:r>
              <a:rPr lang="en-US" dirty="0"/>
              <a:t>Fish </a:t>
            </a:r>
            <a:r>
              <a:rPr lang="en-US" b="1" dirty="0"/>
              <a:t>+10 citizens</a:t>
            </a:r>
          </a:p>
          <a:p>
            <a:r>
              <a:rPr lang="en-US" dirty="0"/>
              <a:t>Oranges </a:t>
            </a:r>
            <a:r>
              <a:rPr lang="en-US" b="1" dirty="0"/>
              <a:t>+5 citizens</a:t>
            </a:r>
          </a:p>
          <a:p>
            <a:r>
              <a:rPr lang="en-US" dirty="0"/>
              <a:t>Potatoes </a:t>
            </a:r>
            <a:r>
              <a:rPr lang="en-US" b="1" dirty="0"/>
              <a:t>+15 citizens</a:t>
            </a:r>
          </a:p>
          <a:p>
            <a:r>
              <a:rPr lang="en-US" dirty="0"/>
              <a:t>Wheat </a:t>
            </a:r>
            <a:r>
              <a:rPr lang="en-US" b="1" dirty="0"/>
              <a:t>+20 citizens</a:t>
            </a:r>
          </a:p>
          <a:p>
            <a:endParaRPr lang="en-US" dirty="0"/>
          </a:p>
        </p:txBody>
      </p:sp>
    </p:spTree>
    <p:extLst>
      <p:ext uri="{BB962C8B-B14F-4D97-AF65-F5344CB8AC3E}">
        <p14:creationId xmlns:p14="http://schemas.microsoft.com/office/powerpoint/2010/main" val="131989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Year Two – Trade!</a:t>
            </a:r>
          </a:p>
        </p:txBody>
      </p:sp>
      <p:sp>
        <p:nvSpPr>
          <p:cNvPr id="3" name="Content Placeholder 2"/>
          <p:cNvSpPr>
            <a:spLocks noGrp="1"/>
          </p:cNvSpPr>
          <p:nvPr>
            <p:ph idx="1"/>
          </p:nvPr>
        </p:nvSpPr>
        <p:spPr/>
        <p:txBody>
          <a:bodyPr>
            <a:normAutofit/>
          </a:bodyPr>
          <a:lstStyle/>
          <a:p>
            <a:pPr marL="0" indent="0">
              <a:buNone/>
            </a:pPr>
            <a:r>
              <a:rPr lang="en-US" sz="4000" dirty="0"/>
              <a:t>One day while wandering near the border of your civilization, you encounter people you do not recognize. After a formal greeting, you share one of your resources in exchange for one of the resources from this newly-discovered civilization.</a:t>
            </a:r>
          </a:p>
          <a:p>
            <a:pPr marL="0" indent="0">
              <a:buNone/>
            </a:pPr>
            <a:endParaRPr lang="en-US" sz="4000" dirty="0"/>
          </a:p>
          <a:p>
            <a:pPr marL="0" indent="0">
              <a:buNone/>
            </a:pPr>
            <a:r>
              <a:rPr lang="en-US" sz="4000" b="1" dirty="0"/>
              <a:t>Both civilizations must agree on what is traded.</a:t>
            </a:r>
          </a:p>
        </p:txBody>
      </p:sp>
    </p:spTree>
    <p:extLst>
      <p:ext uri="{BB962C8B-B14F-4D97-AF65-F5344CB8AC3E}">
        <p14:creationId xmlns:p14="http://schemas.microsoft.com/office/powerpoint/2010/main" val="6976344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3150</TotalTime>
  <Words>1597</Words>
  <Application>Microsoft Office PowerPoint</Application>
  <PresentationFormat>Widescreen</PresentationFormat>
  <Paragraphs>155</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Minion Pro</vt:lpstr>
      <vt:lpstr>Trajan Pro 3</vt:lpstr>
      <vt:lpstr>Wingdings</vt:lpstr>
      <vt:lpstr>Office Theme</vt:lpstr>
      <vt:lpstr>Ancient Civilizations</vt:lpstr>
      <vt:lpstr>Create Your Own Civilization</vt:lpstr>
      <vt:lpstr>Year One</vt:lpstr>
      <vt:lpstr>Year One – Food Bonuses</vt:lpstr>
      <vt:lpstr>Year One – The Plague</vt:lpstr>
      <vt:lpstr>Year One – Random Events</vt:lpstr>
      <vt:lpstr>Year Two</vt:lpstr>
      <vt:lpstr>Year Two – Food Bonuses</vt:lpstr>
      <vt:lpstr>Year Two – Trade!</vt:lpstr>
      <vt:lpstr>Year Two – Random Events</vt:lpstr>
      <vt:lpstr>Year Three</vt:lpstr>
      <vt:lpstr>Year Three – Food Bonuses</vt:lpstr>
      <vt:lpstr>Year Three – War!</vt:lpstr>
      <vt:lpstr>Year Three – War!</vt:lpstr>
      <vt:lpstr>Year Three – Random Events</vt:lpstr>
      <vt:lpstr>Year Four</vt:lpstr>
      <vt:lpstr>Year Four – Food Bonuses</vt:lpstr>
      <vt:lpstr>Year Four – Trade!</vt:lpstr>
      <vt:lpstr>Year Four – Random Events</vt:lpstr>
      <vt:lpstr>Year Five</vt:lpstr>
      <vt:lpstr>Year Five – Food Bonuses</vt:lpstr>
      <vt:lpstr>Year Five – War!</vt:lpstr>
      <vt:lpstr>Year Five – War!</vt:lpstr>
      <vt:lpstr>Year Five – The Plague</vt:lpstr>
      <vt:lpstr>Year Five – Random Events</vt:lpstr>
      <vt:lpstr>Year Five – The 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Civilizations</dc:title>
  <dc:creator>Eli Sheldon</dc:creator>
  <cp:lastModifiedBy>Eli Sheldon</cp:lastModifiedBy>
  <cp:revision>29</cp:revision>
  <dcterms:created xsi:type="dcterms:W3CDTF">2015-10-16T15:29:07Z</dcterms:created>
  <dcterms:modified xsi:type="dcterms:W3CDTF">2016-11-18T18:33:05Z</dcterms:modified>
</cp:coreProperties>
</file>

<file path=docProps/thumbnail.jpeg>
</file>